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33" r:id="rId13"/>
    <p:sldId id="448" r:id="rId14"/>
    <p:sldId id="455" r:id="rId15"/>
    <p:sldId id="436" r:id="rId16"/>
    <p:sldId id="442" r:id="rId17"/>
    <p:sldId id="437" r:id="rId18"/>
    <p:sldId id="438" r:id="rId19"/>
    <p:sldId id="439" r:id="rId20"/>
    <p:sldId id="440" r:id="rId21"/>
    <p:sldId id="441" r:id="rId22"/>
    <p:sldId id="408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391"/>
    <a:srgbClr val="EBEBEB"/>
    <a:srgbClr val="E5E6E6"/>
    <a:srgbClr val="E5E4E5"/>
    <a:srgbClr val="EAEDFA"/>
    <a:srgbClr val="D6D6D6"/>
    <a:srgbClr val="F2F3F2"/>
    <a:srgbClr val="F2F2F2"/>
    <a:srgbClr val="446A9C"/>
    <a:srgbClr val="5C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98" autoAdjust="0"/>
    <p:restoredTop sz="94697" autoAdjust="0"/>
  </p:normalViewPr>
  <p:slideViewPr>
    <p:cSldViewPr snapToGrid="0" showGuides="1">
      <p:cViewPr varScale="1">
        <p:scale>
          <a:sx n="108" d="100"/>
          <a:sy n="108" d="100"/>
        </p:scale>
        <p:origin x="776" y="18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4682" custLinFactNeighborY="-1831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X="3806" custLinFactNeighborY="-2844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66228" y="249104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309152" y="1961061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542459" y="221619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833169" y="754586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2/25/19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9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72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3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看病难看病贵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中西医对比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3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195073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12551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195073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195073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195073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7565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7638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75376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7995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12522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12522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543384" y="413917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79578" y="412630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03221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280819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26904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269046"/>
            <a:ext cx="1010543" cy="1010543"/>
          </a:xfrm>
          <a:prstGeom prst="ellipse">
            <a:avLst/>
          </a:prstGeom>
          <a:blipFill dpi="0" rotWithShape="1">
            <a:blip r:embed="rId6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493341"/>
              </p:ext>
            </p:extLst>
          </p:nvPr>
        </p:nvGraphicFramePr>
        <p:xfrm>
          <a:off x="2312423" y="247571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12423" y="291379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24474" y="486837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66187" y="291379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30313" y="486837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82668" y="125502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50473F-D7FF-D945-BF59-0A46B7C9B3AF}"/>
              </a:ext>
            </a:extLst>
          </p:cNvPr>
          <p:cNvGrpSpPr/>
          <p:nvPr/>
        </p:nvGrpSpPr>
        <p:grpSpPr>
          <a:xfrm>
            <a:off x="4748829" y="2098943"/>
            <a:ext cx="2984530" cy="2668822"/>
            <a:chOff x="4568795" y="2526542"/>
            <a:chExt cx="3062788" cy="2738802"/>
          </a:xfrm>
        </p:grpSpPr>
        <p:sp>
          <p:nvSpPr>
            <p:cNvPr id="2" name="任意多边形 47">
              <a:extLst>
                <a:ext uri="{FF2B5EF4-FFF2-40B4-BE49-F238E27FC236}">
                  <a16:creationId xmlns:a16="http://schemas.microsoft.com/office/drawing/2014/main" id="{6C69F48D-9C82-A54A-928E-99D27D4EE492}"/>
                </a:ext>
              </a:extLst>
            </p:cNvPr>
            <p:cNvSpPr/>
            <p:nvPr/>
          </p:nvSpPr>
          <p:spPr>
            <a:xfrm rot="4500000">
              <a:off x="4568797" y="2623221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任意多边形 55">
              <a:extLst>
                <a:ext uri="{FF2B5EF4-FFF2-40B4-BE49-F238E27FC236}">
                  <a16:creationId xmlns:a16="http://schemas.microsoft.com/office/drawing/2014/main" id="{DDD0FFB8-3BE3-2F45-967B-43717DC1D831}"/>
                </a:ext>
              </a:extLst>
            </p:cNvPr>
            <p:cNvSpPr/>
            <p:nvPr/>
          </p:nvSpPr>
          <p:spPr>
            <a:xfrm rot="17100000" flipH="1">
              <a:off x="7188547" y="2623219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任意多边形 58">
              <a:extLst>
                <a:ext uri="{FF2B5EF4-FFF2-40B4-BE49-F238E27FC236}">
                  <a16:creationId xmlns:a16="http://schemas.microsoft.com/office/drawing/2014/main" id="{33CE7E57-BE23-AC4E-AFB8-8B3CC8E805EF}"/>
                </a:ext>
              </a:extLst>
            </p:cNvPr>
            <p:cNvSpPr/>
            <p:nvPr/>
          </p:nvSpPr>
          <p:spPr>
            <a:xfrm rot="17100000" flipV="1">
              <a:off x="4568795" y="4725629"/>
              <a:ext cx="443036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61">
              <a:extLst>
                <a:ext uri="{FF2B5EF4-FFF2-40B4-BE49-F238E27FC236}">
                  <a16:creationId xmlns:a16="http://schemas.microsoft.com/office/drawing/2014/main" id="{BC465CC0-3B46-374E-913C-F7146D62E3C6}"/>
                </a:ext>
              </a:extLst>
            </p:cNvPr>
            <p:cNvSpPr/>
            <p:nvPr/>
          </p:nvSpPr>
          <p:spPr>
            <a:xfrm rot="4500000" flipH="1" flipV="1">
              <a:off x="7188543" y="4725628"/>
              <a:ext cx="443036" cy="443035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75F4D6-3606-B34E-903E-C694718FCED4}"/>
                </a:ext>
              </a:extLst>
            </p:cNvPr>
            <p:cNvGrpSpPr/>
            <p:nvPr/>
          </p:nvGrpSpPr>
          <p:grpSpPr>
            <a:xfrm>
              <a:off x="4728913" y="2526543"/>
              <a:ext cx="1337959" cy="1337956"/>
              <a:chOff x="4728912" y="2526542"/>
              <a:chExt cx="1337958" cy="133795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A21ACE0-8BDE-C14E-8B2F-A196F0071639}"/>
                  </a:ext>
                </a:extLst>
              </p:cNvPr>
              <p:cNvSpPr/>
              <p:nvPr/>
            </p:nvSpPr>
            <p:spPr>
              <a:xfrm rot="1800000">
                <a:off x="4728912" y="2526542"/>
                <a:ext cx="1337958" cy="1337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TextBox 30">
                <a:extLst>
                  <a:ext uri="{FF2B5EF4-FFF2-40B4-BE49-F238E27FC236}">
                    <a16:creationId xmlns:a16="http://schemas.microsoft.com/office/drawing/2014/main" id="{8A85B5BB-0214-6049-8848-AEB2C704593D}"/>
                  </a:ext>
                </a:extLst>
              </p:cNvPr>
              <p:cNvSpPr txBox="1"/>
              <p:nvPr/>
            </p:nvSpPr>
            <p:spPr>
              <a:xfrm>
                <a:off x="4790679" y="3041633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E6B1B1-88ED-2E47-8478-5CC56D3CB30A}"/>
                </a:ext>
              </a:extLst>
            </p:cNvPr>
            <p:cNvGrpSpPr/>
            <p:nvPr/>
          </p:nvGrpSpPr>
          <p:grpSpPr>
            <a:xfrm>
              <a:off x="6133509" y="2526542"/>
              <a:ext cx="1337959" cy="1337956"/>
              <a:chOff x="6133509" y="2526541"/>
              <a:chExt cx="1337958" cy="1337956"/>
            </a:xfrm>
            <a:solidFill>
              <a:schemeClr val="accent3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8D25E30-62F4-3344-B85B-8BB835F8567A}"/>
                  </a:ext>
                </a:extLst>
              </p:cNvPr>
              <p:cNvSpPr/>
              <p:nvPr/>
            </p:nvSpPr>
            <p:spPr>
              <a:xfrm rot="19800000" flipH="1">
                <a:off x="6133509" y="2526541"/>
                <a:ext cx="1337958" cy="13379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148F139A-B7DD-D642-8099-1726E4CDB4D6}"/>
                  </a:ext>
                </a:extLst>
              </p:cNvPr>
              <p:cNvSpPr txBox="1"/>
              <p:nvPr/>
            </p:nvSpPr>
            <p:spPr>
              <a:xfrm>
                <a:off x="6195276" y="3041632"/>
                <a:ext cx="1214427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精准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8A88BF-B263-EA45-AD79-ADFD2B2DAD44}"/>
                </a:ext>
              </a:extLst>
            </p:cNvPr>
            <p:cNvGrpSpPr/>
            <p:nvPr/>
          </p:nvGrpSpPr>
          <p:grpSpPr>
            <a:xfrm>
              <a:off x="4728910" y="3927384"/>
              <a:ext cx="1337959" cy="1337960"/>
              <a:chOff x="4728910" y="3927384"/>
              <a:chExt cx="1337958" cy="133796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7AB530B-24EA-E64B-B2BD-BC69E62171DB}"/>
                  </a:ext>
                </a:extLst>
              </p:cNvPr>
              <p:cNvSpPr/>
              <p:nvPr/>
            </p:nvSpPr>
            <p:spPr>
              <a:xfrm rot="19800000" flipV="1">
                <a:off x="4728910" y="3927384"/>
                <a:ext cx="1337958" cy="13379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DA14F82D-A09A-1E4E-AB06-0AABEE95DD91}"/>
                  </a:ext>
                </a:extLst>
              </p:cNvPr>
              <p:cNvSpPr txBox="1"/>
              <p:nvPr/>
            </p:nvSpPr>
            <p:spPr>
              <a:xfrm>
                <a:off x="4790677" y="4442476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规范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35B2422-35D1-EE4B-8BC4-5D2734E21411}"/>
                </a:ext>
              </a:extLst>
            </p:cNvPr>
            <p:cNvGrpSpPr/>
            <p:nvPr/>
          </p:nvGrpSpPr>
          <p:grpSpPr>
            <a:xfrm>
              <a:off x="6133509" y="3927385"/>
              <a:ext cx="1337956" cy="1337959"/>
              <a:chOff x="6133508" y="3927385"/>
              <a:chExt cx="1337956" cy="133795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6FB98BA-2FC0-5142-ADA2-390F3C56C954}"/>
                  </a:ext>
                </a:extLst>
              </p:cNvPr>
              <p:cNvSpPr/>
              <p:nvPr/>
            </p:nvSpPr>
            <p:spPr>
              <a:xfrm rot="1800000" flipH="1" flipV="1">
                <a:off x="6133508" y="3927385"/>
                <a:ext cx="1337956" cy="133795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BA76826E-CC31-1A42-83BD-065651E0C097}"/>
                  </a:ext>
                </a:extLst>
              </p:cNvPr>
              <p:cNvSpPr txBox="1"/>
              <p:nvPr/>
            </p:nvSpPr>
            <p:spPr>
              <a:xfrm>
                <a:off x="6195273" y="4442475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高效</a:t>
                </a:r>
              </a:p>
            </p:txBody>
          </p:sp>
        </p:grp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2002607" y="2229710"/>
            <a:ext cx="2177981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2134747" y="181249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952653" y="4586882"/>
            <a:ext cx="2087812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2065141" y="4170047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449055" y="2229709"/>
            <a:ext cx="2424076" cy="18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449055" y="181249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449055" y="4578575"/>
            <a:ext cx="1172203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449055" y="4161740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20369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188453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82" y="1775948"/>
            <a:ext cx="1538658" cy="15417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3670168" y="1627784"/>
            <a:ext cx="4509456" cy="4157376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933" y="1758242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627" y="4087629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664" y="4087629"/>
            <a:ext cx="1565500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829" y="1895197"/>
            <a:ext cx="1290564" cy="1293159"/>
          </a:xfrm>
          <a:prstGeom prst="ellipse">
            <a:avLst/>
          </a:prstGeom>
          <a:blipFill dpi="0" rotWithShape="1">
            <a:blip r:embed="rId3"/>
            <a:srcRect/>
            <a:stretch>
              <a:fillRect l="-50000" r="-12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131" y="4233336"/>
            <a:ext cx="1290564" cy="1293159"/>
          </a:xfrm>
          <a:prstGeom prst="ellipse">
            <a:avLst/>
          </a:prstGeom>
          <a:blipFill dpi="0" rotWithShape="1">
            <a:blip r:embed="rId4"/>
            <a:srcRect/>
            <a:stretch>
              <a:fillRect l="-19000" t="2000" r="-9000" b="4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309" y="4228192"/>
            <a:ext cx="1290564" cy="1293159"/>
          </a:xfrm>
          <a:prstGeom prst="ellipse">
            <a:avLst/>
          </a:prstGeom>
          <a:blipFill dpi="0" rotWithShape="1">
            <a:blip r:embed="rId5"/>
            <a:srcRect/>
            <a:stretch>
              <a:fillRect l="-31000" r="-30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4785AC03-4042-7F42-8EDB-FF75C4923C97}"/>
              </a:ext>
            </a:extLst>
          </p:cNvPr>
          <p:cNvSpPr txBox="1"/>
          <p:nvPr/>
        </p:nvSpPr>
        <p:spPr>
          <a:xfrm>
            <a:off x="4210167" y="1049617"/>
            <a:ext cx="3539826" cy="285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病例讨论、热点讨论、辅助诊疗、智能开方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BF353FD6-16A2-D649-8EF1-A21BCBA8B3A1}"/>
              </a:ext>
            </a:extLst>
          </p:cNvPr>
          <p:cNvSpPr txBox="1"/>
          <p:nvPr/>
        </p:nvSpPr>
        <p:spPr>
          <a:xfrm>
            <a:off x="5496555" y="68954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6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医医群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1671054" y="4466414"/>
            <a:ext cx="1668552" cy="679792"/>
            <a:chOff x="7383365" y="1586677"/>
            <a:chExt cx="1426217" cy="581061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25584" y="1586677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484314" y="4541362"/>
            <a:ext cx="3097289" cy="679792"/>
            <a:chOff x="7383365" y="1586676"/>
            <a:chExt cx="2647449" cy="581061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467358" y="1923375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383365" y="1586676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0" y="2041049"/>
            <a:ext cx="1391311" cy="1641600"/>
          </a:xfrm>
          <a:prstGeom prst="roundRect">
            <a:avLst>
              <a:gd name="adj" fmla="val 50000"/>
            </a:avLst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300406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307751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266611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266611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1801596"/>
            <a:ext cx="1357005" cy="1712273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1833575"/>
            <a:ext cx="1343025" cy="1670011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4875437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4875436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34489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64580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398603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18140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03694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38109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69126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491669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30241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59463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392378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16918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065" y="1705196"/>
            <a:ext cx="5218595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医疗卫生筹资机制改革滞后，多数老百姓自费就医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4342" y="3295522"/>
            <a:ext cx="5301556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医疗机构市场主导，片面追求经济利益</a:t>
            </a:r>
            <a:endParaRPr lang="en-US" altLang="ko-KR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428" y="4828644"/>
            <a:ext cx="5325697" cy="60708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社会分配不均，贫富差距过大</a:t>
            </a:r>
            <a:endParaRPr lang="en-US" altLang="zh-CN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人口老龄化，疾病谱慢性化，医疗的难度和成本加大</a:t>
            </a:r>
            <a:endParaRPr lang="en-US" altLang="ko-KR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067" y="137716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729" y="294788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323" y="449782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3913981" y="309679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390760" y="216049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390760" y="410939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856274" y="124482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624624" y="280851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856274" y="437219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3981073" y="136962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749423" y="293331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3981073" y="449699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857" y="463771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4586" y="148108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38" y="311982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071040" y="233433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569037" y="162745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545962" y="111258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884661" y="111258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1895390" y="103646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774945" y="1730303"/>
            <a:ext cx="27119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234089" y="103646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113644" y="1730303"/>
            <a:ext cx="27119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215443" y="110116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569628" y="231502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23709" y="220572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559279" y="180627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81" y="192812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822441" y="162745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618561" y="331527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618561" y="381096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618561" y="433131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1618561" y="4842873"/>
            <a:ext cx="3745592" cy="6160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1618561" y="4842875"/>
            <a:ext cx="895788" cy="290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1626406" y="4853369"/>
            <a:ext cx="785715" cy="2673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513740" y="4853369"/>
            <a:ext cx="285021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031927" y="331832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031927" y="381401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031927" y="433131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031927" y="510832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381632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561757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561757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561757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5" y="4155114"/>
            <a:ext cx="2488791" cy="1140999"/>
            <a:chOff x="3474299" y="4072549"/>
            <a:chExt cx="2488791" cy="1140999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9" y="4451545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155114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155114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238169" y="25522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00638" y="25689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09487" y="25644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466281" y="12906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466283" y="20700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542593" y="21463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466281" y="20832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049016" y="45658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727274" y="45658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190715" y="45658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241006" y="49778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550158" y="49813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147040" y="49631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4944979" y="20700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23673" y="20765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23675" y="20700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560204" y="22198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4944977" y="20832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864193" y="29625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346922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835023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91CCBE-326C-BC4C-AEFB-8F774F627D2C}"/>
              </a:ext>
            </a:extLst>
          </p:cNvPr>
          <p:cNvGrpSpPr/>
          <p:nvPr/>
        </p:nvGrpSpPr>
        <p:grpSpPr>
          <a:xfrm>
            <a:off x="1348469" y="1173112"/>
            <a:ext cx="9374950" cy="4473857"/>
            <a:chOff x="695325" y="1206488"/>
            <a:chExt cx="10801350" cy="515455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439D969-14D0-E045-B3E7-861858D639A1}"/>
                </a:ext>
              </a:extLst>
            </p:cNvPr>
            <p:cNvGrpSpPr/>
            <p:nvPr/>
          </p:nvGrpSpPr>
          <p:grpSpPr>
            <a:xfrm>
              <a:off x="10994104" y="1206489"/>
              <a:ext cx="502571" cy="5154554"/>
              <a:chOff x="10994103" y="1484783"/>
              <a:chExt cx="502571" cy="4824537"/>
            </a:xfrm>
          </p:grpSpPr>
          <p:sp>
            <p:nvSpPr>
              <p:cNvPr id="53" name="等腰三角形 6">
                <a:extLst>
                  <a:ext uri="{FF2B5EF4-FFF2-40B4-BE49-F238E27FC236}">
                    <a16:creationId xmlns:a16="http://schemas.microsoft.com/office/drawing/2014/main" id="{7D553C03-1E11-1B4E-A158-E6D0F6CE5C4E}"/>
                  </a:ext>
                </a:extLst>
              </p:cNvPr>
              <p:cNvSpPr/>
              <p:nvPr/>
            </p:nvSpPr>
            <p:spPr>
              <a:xfrm rot="16200000" flipH="1">
                <a:off x="10693937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5" name="直接连接符 54">
                <a:extLst>
                  <a:ext uri="{FF2B5EF4-FFF2-40B4-BE49-F238E27FC236}">
                    <a16:creationId xmlns:a16="http://schemas.microsoft.com/office/drawing/2014/main" id="{DB616224-9022-C24F-B780-A456186B68C6}"/>
                  </a:ext>
                </a:extLst>
              </p:cNvPr>
              <p:cNvCxnSpPr/>
              <p:nvPr/>
            </p:nvCxnSpPr>
            <p:spPr>
              <a:xfrm flipH="1">
                <a:off x="11001690" y="2578162"/>
                <a:ext cx="1" cy="37311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1FE07A6-9743-7240-841A-DFC72FA74C4D}"/>
                </a:ext>
              </a:extLst>
            </p:cNvPr>
            <p:cNvGrpSpPr/>
            <p:nvPr/>
          </p:nvGrpSpPr>
          <p:grpSpPr>
            <a:xfrm>
              <a:off x="695325" y="1206489"/>
              <a:ext cx="502571" cy="5116078"/>
              <a:chOff x="695325" y="1484783"/>
              <a:chExt cx="502571" cy="5154554"/>
            </a:xfrm>
          </p:grpSpPr>
          <p:sp>
            <p:nvSpPr>
              <p:cNvPr id="67" name="等腰三角形 6">
                <a:extLst>
                  <a:ext uri="{FF2B5EF4-FFF2-40B4-BE49-F238E27FC236}">
                    <a16:creationId xmlns:a16="http://schemas.microsoft.com/office/drawing/2014/main" id="{69DB88F7-99A1-7B47-BB27-0D766B145320}"/>
                  </a:ext>
                </a:extLst>
              </p:cNvPr>
              <p:cNvSpPr/>
              <p:nvPr/>
            </p:nvSpPr>
            <p:spPr>
              <a:xfrm rot="5400000">
                <a:off x="395159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8" name="直接连接符 12">
                <a:extLst>
                  <a:ext uri="{FF2B5EF4-FFF2-40B4-BE49-F238E27FC236}">
                    <a16:creationId xmlns:a16="http://schemas.microsoft.com/office/drawing/2014/main" id="{48447811-AC23-7347-98A2-0793D71FA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09" y="2578162"/>
                <a:ext cx="0" cy="406117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80BE71C-C3F4-B345-9FFA-58957617B25E}"/>
                </a:ext>
              </a:extLst>
            </p:cNvPr>
            <p:cNvGrpSpPr/>
            <p:nvPr/>
          </p:nvGrpSpPr>
          <p:grpSpPr>
            <a:xfrm>
              <a:off x="695325" y="1206488"/>
              <a:ext cx="5400675" cy="728791"/>
              <a:chOff x="695325" y="1484784"/>
              <a:chExt cx="5400675" cy="728790"/>
            </a:xfrm>
          </p:grpSpPr>
          <p:sp>
            <p:nvSpPr>
              <p:cNvPr id="72" name="五边形 71">
                <a:extLst>
                  <a:ext uri="{FF2B5EF4-FFF2-40B4-BE49-F238E27FC236}">
                    <a16:creationId xmlns:a16="http://schemas.microsoft.com/office/drawing/2014/main" id="{C807A73F-5EAE-3D48-AD88-342232245D75}"/>
                  </a:ext>
                </a:extLst>
              </p:cNvPr>
              <p:cNvSpPr/>
              <p:nvPr/>
            </p:nvSpPr>
            <p:spPr>
              <a:xfrm>
                <a:off x="695325" y="1484784"/>
                <a:ext cx="5400675" cy="728790"/>
              </a:xfrm>
              <a:prstGeom prst="homePlate">
                <a:avLst/>
              </a:prstGeom>
              <a:solidFill>
                <a:srgbClr val="459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73" name="TextBox 19">
                <a:extLst>
                  <a:ext uri="{FF2B5EF4-FFF2-40B4-BE49-F238E27FC236}">
                    <a16:creationId xmlns:a16="http://schemas.microsoft.com/office/drawing/2014/main" id="{A511C023-2FD6-8344-8CAA-012E9123D928}"/>
                  </a:ext>
                </a:extLst>
              </p:cNvPr>
              <p:cNvSpPr txBox="1"/>
              <p:nvPr/>
            </p:nvSpPr>
            <p:spPr>
              <a:xfrm>
                <a:off x="2471482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</a:t>
                </a:r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市场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2375BF9-D7D1-8547-BCB6-2DF01D7419A9}"/>
                </a:ext>
              </a:extLst>
            </p:cNvPr>
            <p:cNvGrpSpPr/>
            <p:nvPr/>
          </p:nvGrpSpPr>
          <p:grpSpPr>
            <a:xfrm>
              <a:off x="6096000" y="1206488"/>
              <a:ext cx="5400675" cy="728791"/>
              <a:chOff x="6095999" y="1484784"/>
              <a:chExt cx="5400675" cy="728790"/>
            </a:xfrm>
          </p:grpSpPr>
          <p:sp>
            <p:nvSpPr>
              <p:cNvPr id="75" name="五边形 74">
                <a:extLst>
                  <a:ext uri="{FF2B5EF4-FFF2-40B4-BE49-F238E27FC236}">
                    <a16:creationId xmlns:a16="http://schemas.microsoft.com/office/drawing/2014/main" id="{75E6B7DE-4B3E-964B-879D-FC8EB96DCD22}"/>
                  </a:ext>
                </a:extLst>
              </p:cNvPr>
              <p:cNvSpPr/>
              <p:nvPr/>
            </p:nvSpPr>
            <p:spPr>
              <a:xfrm flipH="1">
                <a:off x="6095999" y="1484784"/>
                <a:ext cx="5400675" cy="72879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Box 19">
                <a:extLst>
                  <a:ext uri="{FF2B5EF4-FFF2-40B4-BE49-F238E27FC236}">
                    <a16:creationId xmlns:a16="http://schemas.microsoft.com/office/drawing/2014/main" id="{0F34F79C-2A84-8C4C-9C1D-36D78C104E12}"/>
                  </a:ext>
                </a:extLst>
              </p:cNvPr>
              <p:cNvSpPr txBox="1"/>
              <p:nvPr/>
            </p:nvSpPr>
            <p:spPr>
              <a:xfrm>
                <a:off x="7872156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 市场</a:t>
                </a:r>
              </a:p>
            </p:txBody>
          </p:sp>
        </p:grpSp>
        <p:cxnSp>
          <p:nvCxnSpPr>
            <p:cNvPr id="89" name="直接连接符 50">
              <a:extLst>
                <a:ext uri="{FF2B5EF4-FFF2-40B4-BE49-F238E27FC236}">
                  <a16:creationId xmlns:a16="http://schemas.microsoft.com/office/drawing/2014/main" id="{6CE9A807-605E-F84F-9D45-69C3DBC0543E}"/>
                </a:ext>
              </a:extLst>
            </p:cNvPr>
            <p:cNvCxnSpPr>
              <a:cxnSpLocks/>
            </p:cNvCxnSpPr>
            <p:nvPr/>
          </p:nvCxnSpPr>
          <p:spPr>
            <a:xfrm>
              <a:off x="6103589" y="6322567"/>
              <a:ext cx="48981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58">
              <a:extLst>
                <a:ext uri="{FF2B5EF4-FFF2-40B4-BE49-F238E27FC236}">
                  <a16:creationId xmlns:a16="http://schemas.microsoft.com/office/drawing/2014/main" id="{7AD0EBE2-B400-8A47-811A-862900FAD542}"/>
                </a:ext>
              </a:extLst>
            </p:cNvPr>
            <p:cNvCxnSpPr/>
            <p:nvPr/>
          </p:nvCxnSpPr>
          <p:spPr>
            <a:xfrm>
              <a:off x="1197898" y="6322569"/>
              <a:ext cx="4898103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F42BC7C-B316-C44C-B59D-CB2AB9577FE8}"/>
                </a:ext>
              </a:extLst>
            </p:cNvPr>
            <p:cNvGrpSpPr/>
            <p:nvPr/>
          </p:nvGrpSpPr>
          <p:grpSpPr>
            <a:xfrm>
              <a:off x="1884028" y="2481356"/>
              <a:ext cx="338287" cy="354605"/>
              <a:chOff x="2071540" y="3138835"/>
              <a:chExt cx="338286" cy="354605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BD75734-053C-8841-BCEE-097CE6D5856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TextBox 14">
                <a:extLst>
                  <a:ext uri="{FF2B5EF4-FFF2-40B4-BE49-F238E27FC236}">
                    <a16:creationId xmlns:a16="http://schemas.microsoft.com/office/drawing/2014/main" id="{2942A319-D4F9-9642-91FB-04A1AFE30F01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6DAB026-F63F-4B43-931C-FE01B71602A8}"/>
                </a:ext>
              </a:extLst>
            </p:cNvPr>
            <p:cNvGrpSpPr/>
            <p:nvPr/>
          </p:nvGrpSpPr>
          <p:grpSpPr>
            <a:xfrm>
              <a:off x="1884028" y="3192203"/>
              <a:ext cx="338287" cy="354605"/>
              <a:chOff x="2071540" y="3138835"/>
              <a:chExt cx="338286" cy="354605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22DFDB2-3A1E-E64B-A6A9-074269EAFA0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TextBox 14">
                <a:extLst>
                  <a:ext uri="{FF2B5EF4-FFF2-40B4-BE49-F238E27FC236}">
                    <a16:creationId xmlns:a16="http://schemas.microsoft.com/office/drawing/2014/main" id="{2A882AE4-6E10-4643-B000-A2C7F1DCCEC3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037196-0C5B-B54D-A282-A3233B79B95A}"/>
                </a:ext>
              </a:extLst>
            </p:cNvPr>
            <p:cNvGrpSpPr/>
            <p:nvPr/>
          </p:nvGrpSpPr>
          <p:grpSpPr>
            <a:xfrm>
              <a:off x="1884028" y="3903048"/>
              <a:ext cx="338287" cy="354605"/>
              <a:chOff x="2071540" y="3138835"/>
              <a:chExt cx="338286" cy="354605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3B52166-9C23-6B44-B324-E7B4142E3447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E280ED72-D1BC-1D42-9D58-17BEEED6914F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5E68CE6-7D97-B347-A47E-58D82CC5BD1E}"/>
                </a:ext>
              </a:extLst>
            </p:cNvPr>
            <p:cNvGrpSpPr/>
            <p:nvPr/>
          </p:nvGrpSpPr>
          <p:grpSpPr>
            <a:xfrm>
              <a:off x="1884028" y="4600644"/>
              <a:ext cx="338287" cy="354605"/>
              <a:chOff x="2071540" y="3138835"/>
              <a:chExt cx="338286" cy="354605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A7308F9-3F00-E84E-AAF0-CAFC17C99C34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TextBox 14">
                <a:extLst>
                  <a:ext uri="{FF2B5EF4-FFF2-40B4-BE49-F238E27FC236}">
                    <a16:creationId xmlns:a16="http://schemas.microsoft.com/office/drawing/2014/main" id="{8111CCE0-6A31-544C-8D2A-9E371C7C3347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0" name="TextBox 23">
              <a:extLst>
                <a:ext uri="{FF2B5EF4-FFF2-40B4-BE49-F238E27FC236}">
                  <a16:creationId xmlns:a16="http://schemas.microsoft.com/office/drawing/2014/main" id="{BCC3A960-15A8-F348-B455-AA2D12320452}"/>
                </a:ext>
              </a:extLst>
            </p:cNvPr>
            <p:cNvSpPr txBox="1"/>
            <p:nvPr/>
          </p:nvSpPr>
          <p:spPr>
            <a:xfrm>
              <a:off x="2365266" y="253274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学术交流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D251DF4A-D9D5-7142-8071-2E7302BE32D8}"/>
                </a:ext>
              </a:extLst>
            </p:cNvPr>
            <p:cNvSpPr txBox="1"/>
            <p:nvPr/>
          </p:nvSpPr>
          <p:spPr>
            <a:xfrm>
              <a:off x="2365266" y="322420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专业智能学习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Box 23">
              <a:extLst>
                <a:ext uri="{FF2B5EF4-FFF2-40B4-BE49-F238E27FC236}">
                  <a16:creationId xmlns:a16="http://schemas.microsoft.com/office/drawing/2014/main" id="{F51288B8-FE82-3743-A0EC-3D4A888A454B}"/>
                </a:ext>
              </a:extLst>
            </p:cNvPr>
            <p:cNvSpPr txBox="1"/>
            <p:nvPr/>
          </p:nvSpPr>
          <p:spPr>
            <a:xfrm>
              <a:off x="2365266" y="392731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社区交流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797C8D97-AF50-F242-BD95-D7AC33CB8B64}"/>
                </a:ext>
              </a:extLst>
            </p:cNvPr>
            <p:cNvSpPr txBox="1"/>
            <p:nvPr/>
          </p:nvSpPr>
          <p:spPr>
            <a:xfrm>
              <a:off x="2365266" y="4651309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医患交流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87D3178-8D59-0F4F-A3E4-F6FA3D6C5699}"/>
                </a:ext>
              </a:extLst>
            </p:cNvPr>
            <p:cNvGrpSpPr/>
            <p:nvPr/>
          </p:nvGrpSpPr>
          <p:grpSpPr>
            <a:xfrm>
              <a:off x="1890656" y="5296386"/>
              <a:ext cx="338287" cy="354605"/>
              <a:chOff x="2071540" y="3138835"/>
              <a:chExt cx="338286" cy="354605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C5FE03C3-4BEB-B14E-9432-30940A333328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TextBox 14">
                <a:extLst>
                  <a:ext uri="{FF2B5EF4-FFF2-40B4-BE49-F238E27FC236}">
                    <a16:creationId xmlns:a16="http://schemas.microsoft.com/office/drawing/2014/main" id="{3749D5D2-4015-684B-8210-945B02BDD582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E1BA4E5F-B1E0-FE4B-8A62-D8E174705687}"/>
                </a:ext>
              </a:extLst>
            </p:cNvPr>
            <p:cNvSpPr txBox="1"/>
            <p:nvPr/>
          </p:nvSpPr>
          <p:spPr>
            <a:xfrm>
              <a:off x="2371895" y="5347051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论坛讲座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CEF33590-8DBB-6F49-8572-574F6B0D512A}"/>
                </a:ext>
              </a:extLst>
            </p:cNvPr>
            <p:cNvGrpSpPr/>
            <p:nvPr/>
          </p:nvGrpSpPr>
          <p:grpSpPr>
            <a:xfrm>
              <a:off x="6914219" y="2526635"/>
              <a:ext cx="338287" cy="354605"/>
              <a:chOff x="2071540" y="3138835"/>
              <a:chExt cx="338286" cy="354605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1E46E12E-2A4E-3849-9B35-6A5CBDE3ACA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TextBox 14">
                <a:extLst>
                  <a:ext uri="{FF2B5EF4-FFF2-40B4-BE49-F238E27FC236}">
                    <a16:creationId xmlns:a16="http://schemas.microsoft.com/office/drawing/2014/main" id="{CF8CE9CC-C9F5-BB44-9983-F05BC3DF5819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7B1D2E4-461B-044C-9DFB-C5319C7102F7}"/>
                </a:ext>
              </a:extLst>
            </p:cNvPr>
            <p:cNvGrpSpPr/>
            <p:nvPr/>
          </p:nvGrpSpPr>
          <p:grpSpPr>
            <a:xfrm>
              <a:off x="6914219" y="3237482"/>
              <a:ext cx="338287" cy="354605"/>
              <a:chOff x="2071540" y="3138835"/>
              <a:chExt cx="338286" cy="354605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69A57238-118D-6B47-A24A-CB5C0FDA9A6B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TextBox 14">
                <a:extLst>
                  <a:ext uri="{FF2B5EF4-FFF2-40B4-BE49-F238E27FC236}">
                    <a16:creationId xmlns:a16="http://schemas.microsoft.com/office/drawing/2014/main" id="{287A546B-D66C-094E-9C9F-0A2DEC47331C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31C2066F-19A0-DD49-ADED-5862673EC8B8}"/>
                </a:ext>
              </a:extLst>
            </p:cNvPr>
            <p:cNvGrpSpPr/>
            <p:nvPr/>
          </p:nvGrpSpPr>
          <p:grpSpPr>
            <a:xfrm>
              <a:off x="6914219" y="3948327"/>
              <a:ext cx="338287" cy="354605"/>
              <a:chOff x="2071540" y="3138835"/>
              <a:chExt cx="338286" cy="35460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2F6DBD0-571A-9F41-AF0E-3F2E15E7773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TextBox 14">
                <a:extLst>
                  <a:ext uri="{FF2B5EF4-FFF2-40B4-BE49-F238E27FC236}">
                    <a16:creationId xmlns:a16="http://schemas.microsoft.com/office/drawing/2014/main" id="{6362CFC7-F6CF-3B44-95CA-9C91CE0D5640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3DEDB208-B4F9-DF40-9969-98ADCBC100E9}"/>
                </a:ext>
              </a:extLst>
            </p:cNvPr>
            <p:cNvGrpSpPr/>
            <p:nvPr/>
          </p:nvGrpSpPr>
          <p:grpSpPr>
            <a:xfrm>
              <a:off x="6914219" y="4645923"/>
              <a:ext cx="338287" cy="354605"/>
              <a:chOff x="2071540" y="3138835"/>
              <a:chExt cx="338286" cy="354605"/>
            </a:xfrm>
          </p:grpSpPr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7DAC51FC-3477-504B-9C2F-4957D8002123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TextBox 14">
                <a:extLst>
                  <a:ext uri="{FF2B5EF4-FFF2-40B4-BE49-F238E27FC236}">
                    <a16:creationId xmlns:a16="http://schemas.microsoft.com/office/drawing/2014/main" id="{440ACAA2-FC54-2E41-B6F6-5C1F6DF64F8E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0" name="TextBox 23">
              <a:extLst>
                <a:ext uri="{FF2B5EF4-FFF2-40B4-BE49-F238E27FC236}">
                  <a16:creationId xmlns:a16="http://schemas.microsoft.com/office/drawing/2014/main" id="{B0EAE4DD-7627-0F45-8055-2077ECEB48D1}"/>
                </a:ext>
              </a:extLst>
            </p:cNvPr>
            <p:cNvSpPr txBox="1"/>
            <p:nvPr/>
          </p:nvSpPr>
          <p:spPr>
            <a:xfrm>
              <a:off x="7409140" y="2550664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慢病管理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TextBox 23">
              <a:extLst>
                <a:ext uri="{FF2B5EF4-FFF2-40B4-BE49-F238E27FC236}">
                  <a16:creationId xmlns:a16="http://schemas.microsoft.com/office/drawing/2014/main" id="{B94B085D-4916-7641-84D3-94DDF4976366}"/>
                </a:ext>
              </a:extLst>
            </p:cNvPr>
            <p:cNvSpPr txBox="1"/>
            <p:nvPr/>
          </p:nvSpPr>
          <p:spPr>
            <a:xfrm>
              <a:off x="7409140" y="324211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护理养生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23">
              <a:extLst>
                <a:ext uri="{FF2B5EF4-FFF2-40B4-BE49-F238E27FC236}">
                  <a16:creationId xmlns:a16="http://schemas.microsoft.com/office/drawing/2014/main" id="{976CD052-BD9F-5E4E-A138-023107C68A9D}"/>
                </a:ext>
              </a:extLst>
            </p:cNvPr>
            <p:cNvSpPr txBox="1"/>
            <p:nvPr/>
          </p:nvSpPr>
          <p:spPr>
            <a:xfrm>
              <a:off x="7409140" y="3945227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健身保健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FC824613-5CA3-7E4D-9A9A-F3C82A78C44A}"/>
                </a:ext>
              </a:extLst>
            </p:cNvPr>
            <p:cNvSpPr txBox="1"/>
            <p:nvPr/>
          </p:nvSpPr>
          <p:spPr>
            <a:xfrm>
              <a:off x="7409140" y="4669225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疾病学习、交流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B9E4BCF-6C96-C843-8FCB-EA5216E6BF6F}"/>
                </a:ext>
              </a:extLst>
            </p:cNvPr>
            <p:cNvGrpSpPr/>
            <p:nvPr/>
          </p:nvGrpSpPr>
          <p:grpSpPr>
            <a:xfrm>
              <a:off x="6920847" y="5341665"/>
              <a:ext cx="338287" cy="354605"/>
              <a:chOff x="2071540" y="3138835"/>
              <a:chExt cx="338286" cy="354605"/>
            </a:xfrm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28D8D2-1CE6-E84E-AF32-579C05060101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TextBox 14">
                <a:extLst>
                  <a:ext uri="{FF2B5EF4-FFF2-40B4-BE49-F238E27FC236}">
                    <a16:creationId xmlns:a16="http://schemas.microsoft.com/office/drawing/2014/main" id="{CEC66A27-E1EF-AC4C-BE3F-2DBD0B30310B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7" name="TextBox 23">
              <a:extLst>
                <a:ext uri="{FF2B5EF4-FFF2-40B4-BE49-F238E27FC236}">
                  <a16:creationId xmlns:a16="http://schemas.microsoft.com/office/drawing/2014/main" id="{A30EB86A-195D-5740-9C7E-89E4B4B3DBE6}"/>
                </a:ext>
              </a:extLst>
            </p:cNvPr>
            <p:cNvSpPr txBox="1"/>
            <p:nvPr/>
          </p:nvSpPr>
          <p:spPr>
            <a:xfrm>
              <a:off x="7415767" y="5364967"/>
              <a:ext cx="3186568" cy="292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健康评估、体检服务、健康档案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25874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34927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35567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10323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10323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69036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25874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22589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32103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22589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33660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41056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69036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948500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00223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85118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85118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85118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261198"/>
            <a:chOff x="3762506" y="1807841"/>
            <a:chExt cx="2244151" cy="126119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240735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1005808"/>
            <a:chOff x="3762506" y="1807841"/>
            <a:chExt cx="2244151" cy="100580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240735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306543"/>
            <a:chOff x="3762506" y="1807841"/>
            <a:chExt cx="2244151" cy="13065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2526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2390</TotalTime>
  <Words>1524</Words>
  <Application>Microsoft Macintosh PowerPoint</Application>
  <PresentationFormat>宽屏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造字工房悦黑（非商用）常规体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PingFang SC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1599</cp:revision>
  <cp:lastPrinted>2019-01-10T01:01:25Z</cp:lastPrinted>
  <dcterms:created xsi:type="dcterms:W3CDTF">2015-07-02T09:55:46Z</dcterms:created>
  <dcterms:modified xsi:type="dcterms:W3CDTF">2019-02-25T08:03:23Z</dcterms:modified>
</cp:coreProperties>
</file>